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5"/>
  </p:notesMasterIdLst>
  <p:sldIdLst>
    <p:sldId id="256" r:id="rId3"/>
    <p:sldId id="257" r:id="rId4"/>
  </p:sldIdLst>
  <p:sldSz cx="7772400" cy="10058400"/>
  <p:notesSz cx="6858000" cy="9144000"/>
  <p:embeddedFontLst>
    <p:embeddedFont>
      <p:font typeface="Calibri" panose="020F0502020204030204" pitchFamily="34" charset="0"/>
      <p:regular r:id="rId6"/>
      <p:bold r:id="rId7"/>
      <p:italic r:id="rId8"/>
      <p:boldItalic r:id="rId9"/>
    </p:embeddedFont>
    <p:embeddedFont>
      <p:font typeface="Google Sans" panose="020B0604020202020204" charset="0"/>
      <p:regular r:id="rId10"/>
      <p:bold r:id="rId11"/>
      <p:italic r:id="rId12"/>
      <p:boldItalic r:id="rId13"/>
    </p:embeddedFont>
    <p:embeddedFont>
      <p:font typeface="Google Sans SemiBold" panose="020B0604020202020204" charset="0"/>
      <p:regular r:id="rId14"/>
      <p:bold r:id="rId15"/>
      <p:italic r:id="rId16"/>
      <p:boldItalic r:id="rId17"/>
    </p:embeddedFont>
    <p:embeddedFont>
      <p:font typeface="Lato" panose="020F0502020204030203" pitchFamily="34" charset="0"/>
      <p:regular r:id="rId18"/>
      <p:bold r:id="rId19"/>
      <p:italic r:id="rId20"/>
      <p:boldItalic r:id="rId21"/>
    </p:embeddedFont>
    <p:embeddedFont>
      <p:font typeface="PT Sans Narrow" panose="020B0506020203020204" pitchFamily="34" charset="0"/>
      <p:regular r:id="rId22"/>
      <p:bold r:id="rId23"/>
    </p:embeddedFont>
    <p:embeddedFont>
      <p:font typeface="Roboto" panose="02000000000000000000" pitchFamily="2" charset="0"/>
      <p:regular r:id="rId24"/>
      <p:bold r:id="rId25"/>
      <p:italic r:id="rId26"/>
      <p:boldItalic r:id="rId27"/>
    </p:embeddedFont>
    <p:embeddedFont>
      <p:font typeface="Work Sans"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3012" y="-13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font" Target="fonts/font13.fntdata"/><Relationship Id="rId26" Type="http://schemas.openxmlformats.org/officeDocument/2006/relationships/font" Target="fonts/font21.fntdata"/><Relationship Id="rId3" Type="http://schemas.openxmlformats.org/officeDocument/2006/relationships/slide" Target="slides/slide1.xml"/><Relationship Id="rId21" Type="http://schemas.openxmlformats.org/officeDocument/2006/relationships/font" Target="fonts/font16.fntdata"/><Relationship Id="rId34" Type="http://schemas.openxmlformats.org/officeDocument/2006/relationships/theme" Target="theme/theme1.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5" Type="http://schemas.openxmlformats.org/officeDocument/2006/relationships/font" Target="fonts/font20.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1.fntdata"/><Relationship Id="rId20" Type="http://schemas.openxmlformats.org/officeDocument/2006/relationships/font" Target="fonts/font15.fntdata"/><Relationship Id="rId29"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24" Type="http://schemas.openxmlformats.org/officeDocument/2006/relationships/font" Target="fonts/font19.fntdata"/><Relationship Id="rId32" Type="http://schemas.openxmlformats.org/officeDocument/2006/relationships/presProps" Target="presProps.xml"/><Relationship Id="rId5" Type="http://schemas.openxmlformats.org/officeDocument/2006/relationships/notesMaster" Target="notesMasters/notesMaster1.xml"/><Relationship Id="rId15" Type="http://schemas.openxmlformats.org/officeDocument/2006/relationships/font" Target="fonts/font10.fntdata"/><Relationship Id="rId23" Type="http://schemas.openxmlformats.org/officeDocument/2006/relationships/font" Target="fonts/font18.fntdata"/><Relationship Id="rId28" Type="http://schemas.openxmlformats.org/officeDocument/2006/relationships/font" Target="fonts/font23.fntdata"/><Relationship Id="rId10" Type="http://schemas.openxmlformats.org/officeDocument/2006/relationships/font" Target="fonts/font5.fntdata"/><Relationship Id="rId19" Type="http://schemas.openxmlformats.org/officeDocument/2006/relationships/font" Target="fonts/font14.fntdata"/><Relationship Id="rId31"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font" Target="fonts/font17.fntdata"/><Relationship Id="rId27" Type="http://schemas.openxmlformats.org/officeDocument/2006/relationships/font" Target="fonts/font22.fntdata"/><Relationship Id="rId30" Type="http://schemas.openxmlformats.org/officeDocument/2006/relationships/font" Target="fonts/font25.fntdata"/><Relationship Id="rId35"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3a6309cc6_3_31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3a6309cc6_3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
  <p:cSld name="CUSTOM_1">
    <p:spTree>
      <p:nvGrpSpPr>
        <p:cNvPr id="1" name="Shape 35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1" type="title">
  <p:cSld name="Layout 1">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388975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8" r:id="rId1"/>
    <p:sldLayoutId id="214748366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latin typeface="Google Sans"/>
                <a:ea typeface="Google Sans"/>
                <a:cs typeface="Google Sans"/>
                <a:sym typeface="Google Sans"/>
              </a:rPr>
              <a:t>Executive summary templates</a:t>
            </a:r>
            <a:endParaRPr sz="3400" b="1">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2888"/>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b="1" dirty="0">
                <a:latin typeface="Google Sans SemiBold"/>
                <a:ea typeface="Google Sans SemiBold"/>
                <a:cs typeface="Google Sans SemiBold"/>
                <a:sym typeface="Google Sans SemiBold"/>
              </a:rPr>
              <a:t>Project Overview</a:t>
            </a:r>
            <a:endParaRPr sz="1375" b="1" dirty="0">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3732180" y="3369237"/>
            <a:ext cx="3828255" cy="2769959"/>
          </a:xfrm>
          <a:prstGeom prst="rect">
            <a:avLst/>
          </a:prstGeom>
          <a:noFill/>
          <a:ln>
            <a:noFill/>
          </a:ln>
        </p:spPr>
        <p:txBody>
          <a:bodyPr spcFirstLastPara="1" wrap="square" lIns="91425" tIns="91425" rIns="91425" bIns="91425" anchor="t" anchorCtr="0">
            <a:spAutoFit/>
          </a:bodyPr>
          <a:lstStyle/>
          <a:p>
            <a:pPr algn="l"/>
            <a:r>
              <a:rPr lang="en-GB" b="0" i="0" dirty="0">
                <a:solidFill>
                  <a:schemeClr val="tx1"/>
                </a:solidFill>
                <a:effectLst/>
                <a:latin typeface="var(--cds-font-family-source-sans-pro)"/>
              </a:rPr>
              <a:t>   </a:t>
            </a:r>
          </a:p>
          <a:p>
            <a:pPr algn="l"/>
            <a:r>
              <a:rPr lang="en-GB" b="0" i="0" dirty="0">
                <a:solidFill>
                  <a:schemeClr val="tx1"/>
                </a:solidFill>
                <a:effectLst/>
                <a:latin typeface="var(--cds-font-family-source-sans-pro)"/>
              </a:rPr>
              <a:t>As a data specialist working for </a:t>
            </a:r>
            <a:r>
              <a:rPr lang="en-GB" b="0" i="0" dirty="0" err="1">
                <a:solidFill>
                  <a:schemeClr val="tx1"/>
                </a:solidFill>
                <a:effectLst/>
                <a:latin typeface="var(--cds-font-family-source-sans-pro)"/>
              </a:rPr>
              <a:t>Salifort</a:t>
            </a:r>
            <a:r>
              <a:rPr lang="en-GB" b="0" i="0" dirty="0">
                <a:solidFill>
                  <a:schemeClr val="tx1"/>
                </a:solidFill>
                <a:effectLst/>
                <a:latin typeface="var(--cds-font-family-source-sans-pro)"/>
              </a:rPr>
              <a:t> Motors, you have received the results of a recent employee survey. The senior leadership team has tasked you with analysing the data to come up with ideas for how to increase employee retention. To help with this, they would like you to design a model that predicts whether an employee will leave the company based on their  department, number of projects, average monthly hours, and any other data points you deem helpful. </a:t>
            </a:r>
          </a:p>
        </p:txBody>
      </p:sp>
      <p:sp>
        <p:nvSpPr>
          <p:cNvPr id="2" name="TextBox 1">
            <a:extLst>
              <a:ext uri="{FF2B5EF4-FFF2-40B4-BE49-F238E27FC236}">
                <a16:creationId xmlns:a16="http://schemas.microsoft.com/office/drawing/2014/main" id="{BBC4DDB5-E758-0D18-A342-2D02B6A976A0}"/>
              </a:ext>
            </a:extLst>
          </p:cNvPr>
          <p:cNvSpPr txBox="1"/>
          <p:nvPr/>
        </p:nvSpPr>
        <p:spPr>
          <a:xfrm>
            <a:off x="287850" y="3930732"/>
            <a:ext cx="2811610" cy="6555641"/>
          </a:xfrm>
          <a:prstGeom prst="rect">
            <a:avLst/>
          </a:prstGeom>
          <a:noFill/>
        </p:spPr>
        <p:txBody>
          <a:bodyPr wrap="square" rtlCol="0">
            <a:spAutoFit/>
          </a:bodyPr>
          <a:lstStyle/>
          <a:p>
            <a:pPr algn="l"/>
            <a:r>
              <a:rPr lang="en-GB" b="1" i="0" dirty="0">
                <a:solidFill>
                  <a:schemeClr val="tx1"/>
                </a:solidFill>
                <a:effectLst/>
                <a:latin typeface="unset"/>
              </a:rPr>
              <a:t>About the company</a:t>
            </a:r>
            <a:endParaRPr lang="en-GB" b="1" i="0" dirty="0">
              <a:solidFill>
                <a:schemeClr val="tx1"/>
              </a:solidFill>
              <a:effectLst/>
              <a:latin typeface="var(--cds-font-family-source-sans-pro)"/>
            </a:endParaRPr>
          </a:p>
          <a:p>
            <a:pPr algn="l"/>
            <a:r>
              <a:rPr lang="en-GB" b="0" i="0" dirty="0" err="1">
                <a:solidFill>
                  <a:schemeClr val="tx1"/>
                </a:solidFill>
                <a:effectLst/>
                <a:latin typeface="var(--cds-font-family-source-sans-pro)"/>
              </a:rPr>
              <a:t>Salifort</a:t>
            </a:r>
            <a:r>
              <a:rPr lang="en-GB" b="0" i="0" dirty="0">
                <a:solidFill>
                  <a:schemeClr val="tx1"/>
                </a:solidFill>
                <a:effectLst/>
                <a:latin typeface="var(--cds-font-family-source-sans-pro)"/>
              </a:rPr>
              <a:t> Motors is a fictional French-based alternative energy vehicle manufacturer. Its global workforce of over 100,000 employees research, design, construct, validate, and distribute electric, solar, algae, and hydrogen-based vehicles. </a:t>
            </a:r>
            <a:r>
              <a:rPr lang="en-GB" b="0" i="0" dirty="0" err="1">
                <a:solidFill>
                  <a:schemeClr val="tx1"/>
                </a:solidFill>
                <a:effectLst/>
                <a:latin typeface="var(--cds-font-family-source-sans-pro)"/>
              </a:rPr>
              <a:t>Salifort’s</a:t>
            </a:r>
            <a:r>
              <a:rPr lang="en-GB" b="0" i="0" dirty="0">
                <a:solidFill>
                  <a:schemeClr val="tx1"/>
                </a:solidFill>
                <a:effectLst/>
                <a:latin typeface="var(--cds-font-family-source-sans-pro)"/>
              </a:rPr>
              <a:t> end-to-end vertical integration model has made it a global leader at the intersection of alternative energy and automobiles.     </a:t>
            </a:r>
          </a:p>
          <a:p>
            <a:pPr algn="l"/>
            <a:r>
              <a:rPr lang="en-GB" b="0" i="0" dirty="0">
                <a:solidFill>
                  <a:schemeClr val="tx1"/>
                </a:solidFill>
                <a:effectLst/>
                <a:latin typeface="var(--cds-font-family-source-sans-pro)"/>
              </a:rPr>
              <a:t>For this deliverable, you are asked to choose a method to approach this data challenge based on your prior course work. Select either a regression model or a machine learning model to predict whether an employee will leave the company. Both approaches are shown in the project exemplar, but only one is needed to complete your project.</a:t>
            </a:r>
          </a:p>
          <a:p>
            <a:pPr algn="l"/>
            <a:r>
              <a:rPr lang="en-GB" b="0" i="0" dirty="0">
                <a:solidFill>
                  <a:schemeClr val="tx1"/>
                </a:solidFill>
                <a:effectLst/>
                <a:latin typeface="var(--cds-font-family-source-sans-pro)"/>
              </a:rPr>
              <a:t>The capstone project will provide you with valuable experience and data analysis examples that you can share with potential employers.</a:t>
            </a:r>
          </a:p>
          <a:p>
            <a:pPr algn="l"/>
            <a:endParaRPr lang="en-GB" b="0" i="0" dirty="0">
              <a:solidFill>
                <a:schemeClr val="tx1"/>
              </a:solidFill>
              <a:effectLst/>
              <a:latin typeface="var(--cds-font-family-source-sans-pro)"/>
            </a:endParaRPr>
          </a:p>
        </p:txBody>
      </p:sp>
      <p:sp>
        <p:nvSpPr>
          <p:cNvPr id="3" name="TextBox 2">
            <a:extLst>
              <a:ext uri="{FF2B5EF4-FFF2-40B4-BE49-F238E27FC236}">
                <a16:creationId xmlns:a16="http://schemas.microsoft.com/office/drawing/2014/main" id="{F374FCCF-869F-301E-6915-B7AA23EBE16B}"/>
              </a:ext>
            </a:extLst>
          </p:cNvPr>
          <p:cNvSpPr txBox="1"/>
          <p:nvPr/>
        </p:nvSpPr>
        <p:spPr>
          <a:xfrm>
            <a:off x="188700" y="531087"/>
            <a:ext cx="7340256" cy="954107"/>
          </a:xfrm>
          <a:prstGeom prst="rect">
            <a:avLst/>
          </a:prstGeom>
          <a:noFill/>
        </p:spPr>
        <p:txBody>
          <a:bodyPr wrap="square" rtlCol="0">
            <a:spAutoFit/>
          </a:bodyPr>
          <a:lstStyle/>
          <a:p>
            <a:pPr algn="ctr"/>
            <a:r>
              <a:rPr lang="en-AU" sz="2800" b="1" dirty="0">
                <a:latin typeface="Google Sans SemiBold" panose="020B0604020202020204" charset="0"/>
                <a:ea typeface="Google Sans SemiBold" panose="020B0604020202020204" charset="0"/>
                <a:cs typeface="Google Sans SemiBold" panose="020B0604020202020204" charset="0"/>
              </a:rPr>
              <a:t>Capstone Project scenario Overview: Working for </a:t>
            </a:r>
            <a:r>
              <a:rPr lang="en-AU" sz="2800" b="1" dirty="0" err="1">
                <a:latin typeface="Google Sans SemiBold" panose="020B0604020202020204" charset="0"/>
                <a:ea typeface="Google Sans SemiBold" panose="020B0604020202020204" charset="0"/>
                <a:cs typeface="Google Sans SemiBold" panose="020B0604020202020204" charset="0"/>
              </a:rPr>
              <a:t>Salifort</a:t>
            </a:r>
            <a:r>
              <a:rPr lang="en-AU" sz="2800" b="1" dirty="0">
                <a:latin typeface="Google Sans SemiBold" panose="020B0604020202020204" charset="0"/>
                <a:ea typeface="Google Sans SemiBold" panose="020B0604020202020204" charset="0"/>
                <a:cs typeface="Google Sans SemiBold" panose="020B0604020202020204" charset="0"/>
              </a:rPr>
              <a:t> Motors</a:t>
            </a:r>
          </a:p>
        </p:txBody>
      </p:sp>
      <p:sp>
        <p:nvSpPr>
          <p:cNvPr id="4" name="TextBox 3">
            <a:extLst>
              <a:ext uri="{FF2B5EF4-FFF2-40B4-BE49-F238E27FC236}">
                <a16:creationId xmlns:a16="http://schemas.microsoft.com/office/drawing/2014/main" id="{C19DE7DC-5C84-ABFB-663A-FE63F4BA4B37}"/>
              </a:ext>
            </a:extLst>
          </p:cNvPr>
          <p:cNvSpPr txBox="1"/>
          <p:nvPr/>
        </p:nvSpPr>
        <p:spPr>
          <a:xfrm>
            <a:off x="3526970" y="7695210"/>
            <a:ext cx="3957579" cy="1169551"/>
          </a:xfrm>
          <a:prstGeom prst="rect">
            <a:avLst/>
          </a:prstGeom>
          <a:noFill/>
        </p:spPr>
        <p:txBody>
          <a:bodyPr wrap="square" rtlCol="0">
            <a:spAutoFit/>
          </a:bodyPr>
          <a:lstStyle/>
          <a:p>
            <a:pPr marL="285750" indent="-285750">
              <a:buFont typeface="Arial" panose="020B0604020202020204" pitchFamily="34" charset="0"/>
              <a:buChar char="•"/>
            </a:pPr>
            <a:r>
              <a:rPr lang="en-AU" dirty="0"/>
              <a:t>Complete </a:t>
            </a:r>
            <a:r>
              <a:rPr lang="en-AU" dirty="0" err="1"/>
              <a:t>Salifort</a:t>
            </a:r>
            <a:r>
              <a:rPr lang="en-AU" dirty="0"/>
              <a:t> Motors Retention Proposal</a:t>
            </a:r>
          </a:p>
          <a:p>
            <a:pPr marL="285750" indent="-285750">
              <a:buFont typeface="Arial" panose="020B0604020202020204" pitchFamily="34" charset="0"/>
              <a:buChar char="•"/>
            </a:pPr>
            <a:r>
              <a:rPr lang="en-AU" dirty="0"/>
              <a:t>Establish structure for project workflow</a:t>
            </a:r>
          </a:p>
          <a:p>
            <a:pPr marL="285750" indent="-285750">
              <a:buFont typeface="Arial" panose="020B0604020202020204" pitchFamily="34" charset="0"/>
              <a:buChar char="•"/>
            </a:pPr>
            <a:r>
              <a:rPr lang="en-AU" dirty="0"/>
              <a:t>Compile summary information and begin EDA</a:t>
            </a:r>
          </a:p>
        </p:txBody>
      </p:sp>
      <p:sp>
        <p:nvSpPr>
          <p:cNvPr id="5" name="TextBox 4">
            <a:extLst>
              <a:ext uri="{FF2B5EF4-FFF2-40B4-BE49-F238E27FC236}">
                <a16:creationId xmlns:a16="http://schemas.microsoft.com/office/drawing/2014/main" id="{51F8F012-59B3-483A-3CC7-DE75F7B3CF26}"/>
              </a:ext>
            </a:extLst>
          </p:cNvPr>
          <p:cNvSpPr txBox="1"/>
          <p:nvPr/>
        </p:nvSpPr>
        <p:spPr>
          <a:xfrm>
            <a:off x="287850" y="1817888"/>
            <a:ext cx="7027350" cy="738664"/>
          </a:xfrm>
          <a:prstGeom prst="rect">
            <a:avLst/>
          </a:prstGeom>
          <a:noFill/>
        </p:spPr>
        <p:txBody>
          <a:bodyPr wrap="square" rtlCol="0">
            <a:spAutoFit/>
          </a:bodyPr>
          <a:lstStyle/>
          <a:p>
            <a:r>
              <a:rPr lang="en-GB" dirty="0">
                <a:latin typeface="var(--cds-font-family-source-sans-pro)"/>
              </a:rPr>
              <a:t>Design predictive model for employee retention at </a:t>
            </a:r>
            <a:r>
              <a:rPr lang="en-GB" dirty="0" err="1">
                <a:latin typeface="var(--cds-font-family-source-sans-pro)"/>
              </a:rPr>
              <a:t>Salifort</a:t>
            </a:r>
            <a:r>
              <a:rPr lang="en-GB" dirty="0">
                <a:latin typeface="var(--cds-font-family-source-sans-pro)"/>
              </a:rPr>
              <a:t> Motors using data points like department, project count, average monthly hours, etc. Assist leadership with targeted strategies to enhance retention and job satisfaction.</a:t>
            </a:r>
            <a:endParaRPr lang="en-AU" dirty="0">
              <a:latin typeface="var(--cds-font-family-source-sans-pr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317</Words>
  <Application>Microsoft Office PowerPoint</Application>
  <PresentationFormat>Custom</PresentationFormat>
  <Paragraphs>14</Paragraphs>
  <Slides>2</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vt:i4>
      </vt:variant>
    </vt:vector>
  </HeadingPairs>
  <TitlesOfParts>
    <vt:vector size="14" baseType="lpstr">
      <vt:lpstr>PT Sans Narrow</vt:lpstr>
      <vt:lpstr>Lato</vt:lpstr>
      <vt:lpstr>Roboto</vt:lpstr>
      <vt:lpstr>Google Sans SemiBold</vt:lpstr>
      <vt:lpstr>Google Sans</vt:lpstr>
      <vt:lpstr>Work Sans</vt:lpstr>
      <vt:lpstr>Arial</vt:lpstr>
      <vt:lpstr>Calibri</vt:lpstr>
      <vt:lpstr>unset</vt:lpstr>
      <vt:lpstr>var(--cds-font-family-source-sans-pro)</vt:lpstr>
      <vt:lpstr>Simple Light</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PC-user</dc:creator>
  <cp:lastModifiedBy>Ryan Coghlan</cp:lastModifiedBy>
  <cp:revision>1</cp:revision>
  <dcterms:modified xsi:type="dcterms:W3CDTF">2023-07-21T02:19:43Z</dcterms:modified>
</cp:coreProperties>
</file>